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smtClean="0"/>
              <a:t>Fuentes</a:t>
            </a:r>
            <a:r>
              <a:rPr lang="en-US" sz="1600" b="0" baseline="0" dirty="0" smtClean="0"/>
              <a:t> de </a:t>
            </a:r>
            <a:r>
              <a:rPr lang="en-US" sz="1600" b="0" baseline="0" dirty="0" err="1" smtClean="0"/>
              <a:t>riesgo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Internas</a:t>
            </a:r>
            <a:endParaRPr lang="en-US" sz="16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D6A-41A2-8107-6084110EB7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D6A-41A2-8107-6084110EB7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5D6A-41A2-8107-6084110EB7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D6A-41A2-8107-6084110EB7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5D6A-41A2-8107-6084110EB7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D6A-41A2-8107-6084110EB7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5D6A-41A2-8107-6084110EB7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6A-41A2-8107-6084110EB758}"/>
                </c:ext>
              </c:extLst>
            </c:dLbl>
            <c:dLbl>
              <c:idx val="1"/>
              <c:layout>
                <c:manualLayout>
                  <c:x val="0"/>
                  <c:y val="-2.161547600001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6A-41A2-8107-6084110EB758}"/>
                </c:ext>
              </c:extLst>
            </c:dLbl>
            <c:dLbl>
              <c:idx val="2"/>
              <c:layout>
                <c:manualLayout>
                  <c:x val="-1.0488691280187097E-16"/>
                  <c:y val="8.6461904000054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6A-41A2-8107-6084110EB7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D6A-41A2-8107-6084110EB7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D6A-41A2-8107-6084110EB7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6A-41A2-8107-6084110EB7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D6A-41A2-8107-6084110EB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Estrategia</c:v>
                </c:pt>
                <c:pt idx="1">
                  <c:v>Parte Interesada</c:v>
                </c:pt>
                <c:pt idx="2">
                  <c:v>Proceso/Producto/Servicios</c:v>
                </c:pt>
                <c:pt idx="3">
                  <c:v>Personal</c:v>
                </c:pt>
                <c:pt idx="4">
                  <c:v>Datos/ Información</c:v>
                </c:pt>
                <c:pt idx="5">
                  <c:v>Desempeño de Negocios</c:v>
                </c:pt>
                <c:pt idx="6">
                  <c:v>Liderazgo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A-41A2-8107-6084110EB75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Fuentes de Riesgo Externas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6703005073192604"/>
          <c:y val="0.16334593426734756"/>
          <c:w val="0.5712171320119559"/>
          <c:h val="0.7009216869993865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BB-433F-BBAF-94838F5F42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BB-433F-BBAF-94838F5F42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B-433F-BBAF-94838F5F42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4BB-433F-BBAF-94838F5F42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BB-433F-BBAF-94838F5F42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B-433F-BBAF-94838F5F42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B-433F-BBAF-94838F5F422C}"/>
              </c:ext>
            </c:extLst>
          </c:dPt>
          <c:dLbls>
            <c:dLbl>
              <c:idx val="0"/>
              <c:layout>
                <c:manualLayout>
                  <c:x val="9.2744252986994125E-2"/>
                  <c:y val="-5.3825823268691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8F9B51-BB52-4E7F-A52A-1ECDDA1F4A0D}" type="CATEGORYNAM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7149538391579"/>
                      <c:h val="6.308386487090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BB-433F-BBAF-94838F5F422C}"/>
                </c:ext>
              </c:extLst>
            </c:dLbl>
            <c:dLbl>
              <c:idx val="1"/>
              <c:layout>
                <c:manualLayout>
                  <c:x val="0.10277044000827375"/>
                  <c:y val="-3.0757613296395193E-2"/>
                </c:manualLayout>
              </c:layout>
              <c:tx>
                <c:rich>
                  <a:bodyPr/>
                  <a:lstStyle/>
                  <a:p>
                    <a:fld id="{10FB233D-5063-4690-800B-8C5F3F292FCF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BB-433F-BBAF-94838F5F422C}"/>
                </c:ext>
              </c:extLst>
            </c:dLbl>
            <c:dLbl>
              <c:idx val="2"/>
              <c:layout>
                <c:manualLayout>
                  <c:x val="8.021107512840886E-2"/>
                  <c:y val="2.4606090637116107E-2"/>
                </c:manualLayout>
              </c:layout>
              <c:tx>
                <c:rich>
                  <a:bodyPr/>
                  <a:lstStyle/>
                  <a:p>
                    <a:fld id="{C35484EC-D827-4586-8CCB-35AAAC2F6754}" type="CATEGORYNAME">
                      <a:rPr lang="en-US" smtClean="0"/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BB-433F-BBAF-94838F5F422C}"/>
                </c:ext>
              </c:extLst>
            </c:dLbl>
            <c:dLbl>
              <c:idx val="3"/>
              <c:layout>
                <c:manualLayout>
                  <c:x val="-4.5953730930896427E-17"/>
                  <c:y val="9.8424362548464428E-2"/>
                </c:manualLayout>
              </c:layout>
              <c:tx>
                <c:rich>
                  <a:bodyPr/>
                  <a:lstStyle/>
                  <a:p>
                    <a:fld id="{1B712EDC-F32D-4D6C-9817-3ABE25C0BC71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4BB-433F-BBAF-94838F5F422C}"/>
                </c:ext>
              </c:extLst>
            </c:dLbl>
            <c:dLbl>
              <c:idx val="4"/>
              <c:layout>
                <c:manualLayout>
                  <c:x val="-0.11029022830156206"/>
                  <c:y val="4.9212181274232103E-2"/>
                </c:manualLayout>
              </c:layout>
              <c:tx>
                <c:rich>
                  <a:bodyPr/>
                  <a:lstStyle/>
                  <a:p>
                    <a:fld id="{5DB579E5-683C-42AE-BB1A-CE7780FFD00E}" type="CATEGORYNAME">
                      <a:rPr lang="en-US" smtClean="0"/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4BB-433F-BBAF-94838F5F422C}"/>
                </c:ext>
              </c:extLst>
            </c:dLbl>
            <c:dLbl>
              <c:idx val="5"/>
              <c:layout>
                <c:manualLayout>
                  <c:x val="-0.12532980488813872"/>
                  <c:y val="-3.3833374626034703E-2"/>
                </c:manualLayout>
              </c:layout>
              <c:tx>
                <c:rich>
                  <a:bodyPr/>
                  <a:lstStyle/>
                  <a:p>
                    <a:fld id="{83D4C62D-1421-48B5-B0D5-9649D7AB610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 smtClean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BB-433F-BBAF-94838F5F422C}"/>
                </c:ext>
              </c:extLst>
            </c:dLbl>
            <c:dLbl>
              <c:idx val="6"/>
              <c:layout>
                <c:manualLayout>
                  <c:x val="-0.1478891697680037"/>
                  <c:y val="-4.92123023671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065A2A-3839-42E7-BC88-337E6E9975E0}" type="CATEGORYNAM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16753061994634"/>
                      <c:h val="6.61596262005459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BB-433F-BBAF-94838F5F4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Política</c:v>
                </c:pt>
                <c:pt idx="1">
                  <c:v>Suministro</c:v>
                </c:pt>
                <c:pt idx="2">
                  <c:v>Físico</c:v>
                </c:pt>
                <c:pt idx="3">
                  <c:v>Económico</c:v>
                </c:pt>
                <c:pt idx="4">
                  <c:v>Comunidad</c:v>
                </c:pt>
                <c:pt idx="5">
                  <c:v>Tecnología</c:v>
                </c:pt>
                <c:pt idx="6">
                  <c:v>Competencia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B-433F-BBAF-94838F5F42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7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5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6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5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0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6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7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tr&#237;z%20de%20riesgo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  <a:endParaRPr lang="es-MX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Matriz de riesgos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62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7059" y="3123730"/>
            <a:ext cx="8946541" cy="569966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MATRIZ DE RIESGOS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9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984328" y="964328"/>
            <a:ext cx="8946541" cy="646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Riesgo: </a:t>
            </a:r>
            <a:r>
              <a:rPr lang="es-MX" sz="1800" dirty="0" smtClean="0">
                <a:solidFill>
                  <a:schemeClr val="bg1"/>
                </a:solidFill>
              </a:rPr>
              <a:t>Efecto de la Incertidumbre sobre los Objetivos</a:t>
            </a: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Riesgo: 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coordinadas para dirigir y controlar la organización  con relación al riesgo</a:t>
            </a:r>
          </a:p>
          <a:p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Gestión= Objetivo + Búsqueda de Recursos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 Logro del Objetivo de la Organización)</a:t>
            </a: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Interesada:  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u organización  que puede afectar, verse afectada, o percibirse como afectada por una decisión o actividad</a:t>
            </a:r>
            <a:endParaRPr lang="es-MX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 de Riesgo: 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 que, por si sólo o en combinación con otros, tiene el potencial de generar riesgo.</a:t>
            </a:r>
          </a:p>
          <a:p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Incertidumbre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Inseguridad, duda, perplejidad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	</a:t>
            </a:r>
            <a:r>
              <a:rPr lang="es-MX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 de la Incertidumbre:  </a:t>
            </a:r>
            <a:r>
              <a:rPr lang="es-MX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 de los Objetivos</a:t>
            </a: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1543" y="696686"/>
            <a:ext cx="461665" cy="4426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b="1" dirty="0" smtClean="0"/>
              <a:t>CONCEPTOS BÁSICOS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0997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718570" y="2151616"/>
            <a:ext cx="10754860" cy="32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Gobernanza: </a:t>
            </a:r>
          </a:p>
          <a:p>
            <a:pPr marL="0" indent="0">
              <a:buNone/>
            </a:pP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arte o modo de gobernar que tiene como propósito la consecución del desarrollo económico, social e institucional duradero, instando al sano equilibrio entre el estado, la sociedad civil y la economía de mercado.</a:t>
            </a: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233941" y="1472344"/>
            <a:ext cx="8946541" cy="41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¿ Cómo hacer la Evaluación del Riesgo?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Operador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Dueño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Interesadas Internas y Externas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DPCP y SGC</a:t>
            </a:r>
            <a:endParaRPr lang="es-MX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9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105428" y="2522868"/>
            <a:ext cx="9867366" cy="1813581"/>
            <a:chOff x="1947260" y="1753610"/>
            <a:chExt cx="9145579" cy="1813581"/>
          </a:xfrm>
        </p:grpSpPr>
        <p:sp>
          <p:nvSpPr>
            <p:cNvPr id="5" name="CuadroTexto 4"/>
            <p:cNvSpPr txBox="1"/>
            <p:nvPr/>
          </p:nvSpPr>
          <p:spPr>
            <a:xfrm>
              <a:off x="3641406" y="3168831"/>
              <a:ext cx="85518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SD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553761" y="3193576"/>
              <a:ext cx="72307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DCE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974005" y="3193576"/>
              <a:ext cx="83613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DEVU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816453" y="3193576"/>
              <a:ext cx="74846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DPCP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0210621" y="3193576"/>
              <a:ext cx="88221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DRH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947260" y="1753610"/>
              <a:ext cx="8722586" cy="1813581"/>
              <a:chOff x="1929144" y="1749327"/>
              <a:chExt cx="8722586" cy="1813581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5712405" y="1749327"/>
                <a:ext cx="1483610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chemeClr val="bg1"/>
                    </a:solidFill>
                  </a:rPr>
                  <a:t>RE</a:t>
                </a:r>
                <a:endParaRPr lang="es-MX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1929144" y="3193576"/>
                <a:ext cx="65509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chemeClr val="bg1"/>
                    </a:solidFill>
                  </a:rPr>
                  <a:t>SA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Conector recto 12"/>
              <p:cNvCxnSpPr>
                <a:stCxn id="12" idx="0"/>
              </p:cNvCxnSpPr>
              <p:nvPr/>
            </p:nvCxnSpPr>
            <p:spPr>
              <a:xfrm flipV="1">
                <a:off x="2256690" y="2801257"/>
                <a:ext cx="0" cy="39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/>
              <p:cNvCxnSpPr/>
              <p:nvPr/>
            </p:nvCxnSpPr>
            <p:spPr>
              <a:xfrm>
                <a:off x="2256690" y="2801257"/>
                <a:ext cx="8395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>
                <a:stCxn id="5" idx="0"/>
              </p:cNvCxnSpPr>
              <p:nvPr/>
            </p:nvCxnSpPr>
            <p:spPr>
              <a:xfrm flipV="1">
                <a:off x="4068998" y="2801257"/>
                <a:ext cx="0" cy="367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>
                <a:stCxn id="6" idx="0"/>
              </p:cNvCxnSpPr>
              <p:nvPr/>
            </p:nvCxnSpPr>
            <p:spPr>
              <a:xfrm flipH="1" flipV="1">
                <a:off x="5915296" y="2801257"/>
                <a:ext cx="1" cy="39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>
                <a:stCxn id="7" idx="0"/>
              </p:cNvCxnSpPr>
              <p:nvPr/>
            </p:nvCxnSpPr>
            <p:spPr>
              <a:xfrm flipH="1" flipV="1">
                <a:off x="7392070" y="2801257"/>
                <a:ext cx="1" cy="39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9190683" y="2801257"/>
                <a:ext cx="0" cy="367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flipV="1">
                <a:off x="6454210" y="2177730"/>
                <a:ext cx="0" cy="623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CuadroTexto 19"/>
          <p:cNvSpPr txBox="1"/>
          <p:nvPr/>
        </p:nvSpPr>
        <p:spPr>
          <a:xfrm>
            <a:off x="5276421" y="529634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Descriptivo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de Puesto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6787971" y="4455886"/>
            <a:ext cx="3560715" cy="130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6698821" y="4455886"/>
            <a:ext cx="2053293" cy="840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7" idx="2"/>
          </p:cNvCxnSpPr>
          <p:nvPr/>
        </p:nvCxnSpPr>
        <p:spPr>
          <a:xfrm flipV="1">
            <a:off x="6197600" y="4332166"/>
            <a:ext cx="782354" cy="88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 flipV="1">
            <a:off x="5348472" y="4455886"/>
            <a:ext cx="413147" cy="71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 flipV="1">
            <a:off x="3556000" y="4455886"/>
            <a:ext cx="1631272" cy="986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 flipV="1">
            <a:off x="1567543" y="4455886"/>
            <a:ext cx="3429018" cy="130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7300040" y="1614364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Abrir llave 35"/>
          <p:cNvSpPr/>
          <p:nvPr/>
        </p:nvSpPr>
        <p:spPr>
          <a:xfrm>
            <a:off x="8727388" y="1277258"/>
            <a:ext cx="45719" cy="1088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CuadroTexto 36"/>
          <p:cNvSpPr txBox="1"/>
          <p:nvPr/>
        </p:nvSpPr>
        <p:spPr>
          <a:xfrm>
            <a:off x="8808345" y="1498377"/>
            <a:ext cx="328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Económicos: Producto/ Servicio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Beneficios Sociales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02284" y="1219096"/>
            <a:ext cx="345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Riesgo con base al Objetivo Organizacional</a:t>
            </a: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47445" y="2080336"/>
            <a:ext cx="228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por Proceso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513124" y="411942"/>
            <a:ext cx="91576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RIESGOS POTENCIALES </a:t>
            </a:r>
          </a:p>
          <a:p>
            <a:pPr algn="ctr"/>
            <a:r>
              <a:rPr lang="es-MX" sz="1050" dirty="0" smtClean="0">
                <a:solidFill>
                  <a:schemeClr val="bg1"/>
                </a:solidFill>
              </a:rPr>
              <a:t>(Ver Organigramas)</a:t>
            </a:r>
            <a:endParaRPr lang="es-MX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235664" y="1607746"/>
            <a:ext cx="8946541" cy="41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BÁSICA DEL ANÁLISIS DE RIESGO:</a:t>
            </a:r>
          </a:p>
          <a:p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relacionados con el cliente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relacionados con el área Legal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Relacionados  con la Reglamentación ( tanto interna como externa)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 Relacionados con los Requisitos de la Organización</a:t>
            </a:r>
          </a:p>
          <a:p>
            <a:pPr marL="285750" indent="-285750">
              <a:buFontTx/>
              <a:buChar char="-"/>
            </a:pP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8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837" y="127862"/>
            <a:ext cx="9404723" cy="594029"/>
          </a:xfrm>
        </p:spPr>
        <p:txBody>
          <a:bodyPr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FUENTES DEL RIESGO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39379"/>
              </p:ext>
            </p:extLst>
          </p:nvPr>
        </p:nvGraphicFramePr>
        <p:xfrm>
          <a:off x="297907" y="1192154"/>
          <a:ext cx="4800599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3768425"/>
              </p:ext>
            </p:extLst>
          </p:nvPr>
        </p:nvGraphicFramePr>
        <p:xfrm>
          <a:off x="6026484" y="2021306"/>
          <a:ext cx="5066632" cy="412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9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814554" y="1475402"/>
            <a:ext cx="894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análisis de Riesgos es necesario que se construyan objetivos propios de cada proceso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esultado de imagen para Ã¡rbol de la 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4" y="2347774"/>
            <a:ext cx="4298321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404514" y="3469944"/>
            <a:ext cx="6332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Lo cuál hace totalmente aplicable el análisis de riesgo a cada uno delos procesos del SGC  y fortalece la ejecución del proceso en la organización.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262240" y="55894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8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20517" y="600501"/>
            <a:ext cx="68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 REDACTA UN OBJETIVO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998" y="1558048"/>
            <a:ext cx="105360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Objetivos</a:t>
            </a:r>
          </a:p>
          <a:p>
            <a:pPr algn="just"/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lphaLcParenR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Generales: Expresan intenciones  de un proyecto . Su propósito es amplio.</a:t>
            </a:r>
          </a:p>
          <a:p>
            <a:pPr marL="342900" indent="-342900" algn="just">
              <a:buAutoNum type="alphaLcParenR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Particulares: Se derivan de los Generales y corresponden  a cada unidad.</a:t>
            </a:r>
          </a:p>
          <a:p>
            <a:pPr marL="342900" indent="-342900" algn="just">
              <a:buAutoNum type="alphaLcParenR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 Se derivan de los Objetivos particulares y corresponden a cada proceso, por lo que  tienen mayor  grado de concreción  de las intenciones.</a:t>
            </a:r>
          </a:p>
          <a:p>
            <a:pPr marL="342900" indent="-342900" algn="just">
              <a:buAutoNum type="alphaLcParenR"/>
            </a:pP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Características:</a:t>
            </a:r>
          </a:p>
          <a:p>
            <a:pPr marL="342900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redactan de forma positiva e inician con un verbo en infinitivo (-</a:t>
            </a:r>
            <a:r>
              <a:rPr lang="es-MX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es-MX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,-ir) como por ejemplo: identificar, comparar, aplicar, diagnosticar, etc.)</a:t>
            </a:r>
          </a:p>
          <a:p>
            <a:pPr marL="342900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breves</a:t>
            </a:r>
          </a:p>
          <a:p>
            <a:pPr marL="342900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explican nada ( ni los medios)</a:t>
            </a:r>
          </a:p>
          <a:p>
            <a:pPr marL="342900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 ser :</a:t>
            </a:r>
          </a:p>
          <a:p>
            <a:pPr marL="1257300" lvl="2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Claros (no a libre interpretación)</a:t>
            </a:r>
          </a:p>
          <a:p>
            <a:pPr marL="1257300" lvl="2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Medibles ( que el resultado sea tangible)</a:t>
            </a:r>
          </a:p>
          <a:p>
            <a:pPr marL="1257300" lvl="2" indent="-342900" algn="just">
              <a:buAutoNum type="arabicPeriod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Observables ( que se refieran a cosas reales)</a:t>
            </a:r>
          </a:p>
          <a:p>
            <a:pPr marL="342900" indent="-342900" algn="just">
              <a:buAutoNum type="arabicPeriod"/>
            </a:pP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9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372</Words>
  <Application>Microsoft Office PowerPoint</Application>
  <PresentationFormat>Panorámica</PresentationFormat>
  <Paragraphs>83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 DEL RIESGO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RIESGOS</dc:title>
  <dc:creator>usuario</dc:creator>
  <cp:lastModifiedBy>usuario</cp:lastModifiedBy>
  <cp:revision>18</cp:revision>
  <dcterms:created xsi:type="dcterms:W3CDTF">2018-11-08T01:08:06Z</dcterms:created>
  <dcterms:modified xsi:type="dcterms:W3CDTF">2018-11-08T17:55:57Z</dcterms:modified>
</cp:coreProperties>
</file>